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5" r:id="rId1"/>
  </p:sldMasterIdLst>
  <p:sldIdLst>
    <p:sldId id="256" r:id="rId2"/>
    <p:sldId id="257" r:id="rId3"/>
    <p:sldId id="260" r:id="rId4"/>
    <p:sldId id="261" r:id="rId5"/>
    <p:sldId id="262" r:id="rId6"/>
    <p:sldId id="263" r:id="rId7"/>
    <p:sldId id="258" r:id="rId8"/>
    <p:sldId id="264" r:id="rId9"/>
    <p:sldId id="265" r:id="rId10"/>
    <p:sldId id="259"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8B6739-5DBF-4359-8363-986FF50D1826}" v="3" dt="2020-02-18T19:49:13.7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79" autoAdjust="0"/>
    <p:restoredTop sz="95300" autoAdjust="0"/>
  </p:normalViewPr>
  <p:slideViewPr>
    <p:cSldViewPr snapToGrid="0">
      <p:cViewPr varScale="1">
        <p:scale>
          <a:sx n="72" d="100"/>
          <a:sy n="72" d="100"/>
        </p:scale>
        <p:origin x="105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ak Hargreaves" userId="ee398d0d-6b79-42a5-af56-4f5e1907b4b9" providerId="ADAL" clId="{478B6739-5DBF-4359-8363-986FF50D1826}"/>
    <pc:docChg chg="undo custSel modSld">
      <pc:chgData name="Zak Hargreaves" userId="ee398d0d-6b79-42a5-af56-4f5e1907b4b9" providerId="ADAL" clId="{478B6739-5DBF-4359-8363-986FF50D1826}" dt="2020-02-18T19:49:32.555" v="19" actId="1076"/>
      <pc:docMkLst>
        <pc:docMk/>
      </pc:docMkLst>
      <pc:sldChg chg="addSp delSp modSp">
        <pc:chgData name="Zak Hargreaves" userId="ee398d0d-6b79-42a5-af56-4f5e1907b4b9" providerId="ADAL" clId="{478B6739-5DBF-4359-8363-986FF50D1826}" dt="2020-02-18T19:49:32.555" v="19" actId="1076"/>
        <pc:sldMkLst>
          <pc:docMk/>
          <pc:sldMk cId="2422808282" sldId="257"/>
        </pc:sldMkLst>
        <pc:spChg chg="del">
          <ac:chgData name="Zak Hargreaves" userId="ee398d0d-6b79-42a5-af56-4f5e1907b4b9" providerId="ADAL" clId="{478B6739-5DBF-4359-8363-986FF50D1826}" dt="2020-02-18T19:48:23.623" v="0"/>
          <ac:spMkLst>
            <pc:docMk/>
            <pc:sldMk cId="2422808282" sldId="257"/>
            <ac:spMk id="3" creationId="{27FED1E5-410B-4D11-9DC5-C491B4400AAB}"/>
          </ac:spMkLst>
        </pc:spChg>
        <pc:spChg chg="add del mod">
          <ac:chgData name="Zak Hargreaves" userId="ee398d0d-6b79-42a5-af56-4f5e1907b4b9" providerId="ADAL" clId="{478B6739-5DBF-4359-8363-986FF50D1826}" dt="2020-02-18T19:49:08.537" v="11" actId="478"/>
          <ac:spMkLst>
            <pc:docMk/>
            <pc:sldMk cId="2422808282" sldId="257"/>
            <ac:spMk id="6" creationId="{ADF0D42B-F891-4B31-8F60-5B344F5DC6AE}"/>
          </ac:spMkLst>
        </pc:spChg>
        <pc:picChg chg="add del mod modCrop">
          <ac:chgData name="Zak Hargreaves" userId="ee398d0d-6b79-42a5-af56-4f5e1907b4b9" providerId="ADAL" clId="{478B6739-5DBF-4359-8363-986FF50D1826}" dt="2020-02-18T19:49:32.555" v="19" actId="1076"/>
          <ac:picMkLst>
            <pc:docMk/>
            <pc:sldMk cId="2422808282" sldId="257"/>
            <ac:picMk id="4" creationId="{ED8165F4-391B-46E4-B719-3996610BC867}"/>
          </ac:picMkLst>
        </pc:picChg>
      </pc:sldChg>
    </pc:docChg>
  </pc:docChgLst>
</pc:chgInfo>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2/20/2020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20304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2/20/2020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21861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2/20/2020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5426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2/20/2020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96291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2/20/2020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244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2/20/2020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21893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2/20/2020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9827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2/20/2020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28296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84425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2/20/2020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524904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2/20/2020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2050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ED291B17-9318-49DB-B28B-6E5994AE9581}" type="datetime1">
              <a:rPr lang="en-US" smtClean="0"/>
              <a:t>2/20/2020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07648402"/>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44" r:id="rId5"/>
    <p:sldLayoutId id="2147483738" r:id="rId6"/>
    <p:sldLayoutId id="2147483739" r:id="rId7"/>
    <p:sldLayoutId id="2147483740" r:id="rId8"/>
    <p:sldLayoutId id="2147483743" r:id="rId9"/>
    <p:sldLayoutId id="2147483741" r:id="rId10"/>
    <p:sldLayoutId id="2147483742" r:id="rId11"/>
  </p:sldLayoutIdLst>
  <p:hf sldNum="0" hdr="0" ftr="0" dt="0"/>
  <p:txStyles>
    <p:titleStyle>
      <a:lvl1pPr algn="l" defTabSz="457200" rtl="0" eaLnBrk="1" latinLnBrk="0" hangingPunct="1">
        <a:lnSpc>
          <a:spcPct val="90000"/>
        </a:lnSpc>
        <a:spcBef>
          <a:spcPct val="0"/>
        </a:spcBef>
        <a:buNone/>
        <a:defRPr sz="27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20000"/>
        </a:lnSpc>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B695AA2-4B70-477F-AF90-536B720A1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37BDFB6D-308F-46ED-83C9-51E8307AE017}"/>
              </a:ext>
            </a:extLst>
          </p:cNvPr>
          <p:cNvPicPr>
            <a:picLocks noChangeAspect="1"/>
          </p:cNvPicPr>
          <p:nvPr/>
        </p:nvPicPr>
        <p:blipFill rotWithShape="1">
          <a:blip r:embed="rId2">
            <a:alphaModFix amt="40000"/>
          </a:blip>
          <a:srcRect b="25987"/>
          <a:stretch/>
        </p:blipFill>
        <p:spPr>
          <a:xfrm>
            <a:off x="20" y="10"/>
            <a:ext cx="12191980" cy="6857990"/>
          </a:xfrm>
          <a:prstGeom prst="rect">
            <a:avLst/>
          </a:prstGeom>
        </p:spPr>
      </p:pic>
      <p:sp>
        <p:nvSpPr>
          <p:cNvPr id="2" name="Title 1">
            <a:extLst>
              <a:ext uri="{FF2B5EF4-FFF2-40B4-BE49-F238E27FC236}">
                <a16:creationId xmlns:a16="http://schemas.microsoft.com/office/drawing/2014/main" id="{84770A01-9C93-4113-B838-0122A90F85F9}"/>
              </a:ext>
            </a:extLst>
          </p:cNvPr>
          <p:cNvSpPr>
            <a:spLocks noGrp="1"/>
          </p:cNvSpPr>
          <p:nvPr>
            <p:ph type="ctrTitle"/>
          </p:nvPr>
        </p:nvSpPr>
        <p:spPr>
          <a:xfrm>
            <a:off x="965201" y="1020431"/>
            <a:ext cx="10225530" cy="1475013"/>
          </a:xfrm>
        </p:spPr>
        <p:txBody>
          <a:bodyPr>
            <a:normAutofit/>
          </a:bodyPr>
          <a:lstStyle/>
          <a:p>
            <a:r>
              <a:rPr lang="en-GB" sz="4000" dirty="0">
                <a:solidFill>
                  <a:schemeClr val="tx1"/>
                </a:solidFill>
              </a:rPr>
              <a:t>C# European Council Voting Calculator Replica</a:t>
            </a:r>
          </a:p>
        </p:txBody>
      </p:sp>
      <p:sp>
        <p:nvSpPr>
          <p:cNvPr id="3" name="Subtitle 2">
            <a:extLst>
              <a:ext uri="{FF2B5EF4-FFF2-40B4-BE49-F238E27FC236}">
                <a16:creationId xmlns:a16="http://schemas.microsoft.com/office/drawing/2014/main" id="{32ECDFB1-4184-4D54-9158-81A5DECE19C9}"/>
              </a:ext>
            </a:extLst>
          </p:cNvPr>
          <p:cNvSpPr>
            <a:spLocks noGrp="1"/>
          </p:cNvSpPr>
          <p:nvPr>
            <p:ph type="subTitle" idx="1"/>
          </p:nvPr>
        </p:nvSpPr>
        <p:spPr>
          <a:xfrm>
            <a:off x="965200" y="2495445"/>
            <a:ext cx="10225530" cy="590321"/>
          </a:xfrm>
        </p:spPr>
        <p:txBody>
          <a:bodyPr>
            <a:normAutofit/>
          </a:bodyPr>
          <a:lstStyle/>
          <a:p>
            <a:r>
              <a:rPr lang="en-GB" dirty="0">
                <a:solidFill>
                  <a:schemeClr val="tx1"/>
                </a:solidFill>
              </a:rPr>
              <a:t>Zak Hargreaves, Jacob Marshall &amp; Lewis Robinson</a:t>
            </a:r>
          </a:p>
        </p:txBody>
      </p:sp>
    </p:spTree>
    <p:extLst>
      <p:ext uri="{BB962C8B-B14F-4D97-AF65-F5344CB8AC3E}">
        <p14:creationId xmlns:p14="http://schemas.microsoft.com/office/powerpoint/2010/main" val="81123271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839F5-6B8B-4D39-99F7-95AF9D609332}"/>
              </a:ext>
            </a:extLst>
          </p:cNvPr>
          <p:cNvSpPr>
            <a:spLocks noGrp="1"/>
          </p:cNvSpPr>
          <p:nvPr>
            <p:ph type="title"/>
          </p:nvPr>
        </p:nvSpPr>
        <p:spPr>
          <a:xfrm>
            <a:off x="581192" y="1281533"/>
            <a:ext cx="11029615" cy="2147467"/>
          </a:xfrm>
        </p:spPr>
        <p:txBody>
          <a:bodyPr/>
          <a:lstStyle/>
          <a:p>
            <a:pPr algn="ctr"/>
            <a:r>
              <a:rPr lang="en-GB" dirty="0"/>
              <a:t>Object-orientated design/programming</a:t>
            </a:r>
          </a:p>
        </p:txBody>
      </p:sp>
    </p:spTree>
    <p:extLst>
      <p:ext uri="{BB962C8B-B14F-4D97-AF65-F5344CB8AC3E}">
        <p14:creationId xmlns:p14="http://schemas.microsoft.com/office/powerpoint/2010/main" val="3869401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04BED40-EAF7-4E55-AFF7-2CD840EBD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8339A3-C499-4E01-B563-226460D35F75}"/>
              </a:ext>
            </a:extLst>
          </p:cNvPr>
          <p:cNvSpPr>
            <a:spLocks noGrp="1"/>
          </p:cNvSpPr>
          <p:nvPr>
            <p:ph type="title"/>
          </p:nvPr>
        </p:nvSpPr>
        <p:spPr>
          <a:xfrm>
            <a:off x="581193" y="702156"/>
            <a:ext cx="6540462" cy="1013800"/>
          </a:xfrm>
        </p:spPr>
        <p:txBody>
          <a:bodyPr>
            <a:normAutofit/>
          </a:bodyPr>
          <a:lstStyle/>
          <a:p>
            <a:r>
              <a:rPr lang="en-GB">
                <a:solidFill>
                  <a:schemeClr val="tx2"/>
                </a:solidFill>
              </a:rPr>
              <a:t>Data encapsulation</a:t>
            </a:r>
          </a:p>
        </p:txBody>
      </p:sp>
      <p:sp>
        <p:nvSpPr>
          <p:cNvPr id="31" name="Rectangle 30">
            <a:extLst>
              <a:ext uri="{FF2B5EF4-FFF2-40B4-BE49-F238E27FC236}">
                <a16:creationId xmlns:a16="http://schemas.microsoft.com/office/drawing/2014/main" id="{F367CCF1-BB1E-41CF-8499-94A870C33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475EF44C-75C9-4F0F-97BA-611CB071D374}"/>
              </a:ext>
            </a:extLst>
          </p:cNvPr>
          <p:cNvSpPr>
            <a:spLocks noGrp="1"/>
          </p:cNvSpPr>
          <p:nvPr>
            <p:ph idx="1"/>
          </p:nvPr>
        </p:nvSpPr>
        <p:spPr>
          <a:xfrm>
            <a:off x="581194" y="1896533"/>
            <a:ext cx="6309003" cy="3962266"/>
          </a:xfrm>
        </p:spPr>
        <p:txBody>
          <a:bodyPr>
            <a:normAutofit/>
          </a:bodyPr>
          <a:lstStyle/>
          <a:p>
            <a:pPr marL="0" indent="0">
              <a:buNone/>
            </a:pPr>
            <a:r>
              <a:rPr lang="en-GB" dirty="0">
                <a:solidFill>
                  <a:schemeClr val="tx2"/>
                </a:solidFill>
              </a:rPr>
              <a:t>Encapsulation in C# uses different levels of access to object data that can be specified using different access modifiers: Public, Private, Protected, Internal, Protected Internal. Throughout our program the modifiers used are public and private. Using public modifiers allows access to all the code within the program, whereas private only allows access to members of the same class. In this screenshot there is a class which is public. All the data within this class has access to all the code within the program. The other screenshot shows a private method but within this private method is another method that has been called “Voting”. This method is public therefore is can be used anywhere in the program, even methods that are private.</a:t>
            </a:r>
          </a:p>
        </p:txBody>
      </p:sp>
      <p:pic>
        <p:nvPicPr>
          <p:cNvPr id="4" name="Picture 3" descr="A screenshot of a computer screen&#10;&#10;Description automatically generated">
            <a:extLst>
              <a:ext uri="{FF2B5EF4-FFF2-40B4-BE49-F238E27FC236}">
                <a16:creationId xmlns:a16="http://schemas.microsoft.com/office/drawing/2014/main" id="{346AA115-C39A-420C-BF9B-9D80449C7E73}"/>
              </a:ext>
            </a:extLst>
          </p:cNvPr>
          <p:cNvPicPr>
            <a:picLocks noChangeAspect="1"/>
          </p:cNvPicPr>
          <p:nvPr/>
        </p:nvPicPr>
        <p:blipFill rotWithShape="1">
          <a:blip r:embed="rId2"/>
          <a:srcRect r="76429" b="32328"/>
          <a:stretch/>
        </p:blipFill>
        <p:spPr>
          <a:xfrm>
            <a:off x="7739038" y="552197"/>
            <a:ext cx="3704080" cy="3004208"/>
          </a:xfrm>
          <a:prstGeom prst="rect">
            <a:avLst/>
          </a:prstGeom>
        </p:spPr>
      </p:pic>
      <p:pic>
        <p:nvPicPr>
          <p:cNvPr id="7" name="Picture 6" descr="A screenshot of a computer screen&#10;&#10;Description automatically generated">
            <a:extLst>
              <a:ext uri="{FF2B5EF4-FFF2-40B4-BE49-F238E27FC236}">
                <a16:creationId xmlns:a16="http://schemas.microsoft.com/office/drawing/2014/main" id="{4AB4E6B6-C675-471E-88D1-EE723514377F}"/>
              </a:ext>
            </a:extLst>
          </p:cNvPr>
          <p:cNvPicPr>
            <a:picLocks noChangeAspect="1"/>
          </p:cNvPicPr>
          <p:nvPr/>
        </p:nvPicPr>
        <p:blipFill rotWithShape="1">
          <a:blip r:embed="rId3"/>
          <a:srcRect t="7506" r="70729" b="41159"/>
          <a:stretch/>
        </p:blipFill>
        <p:spPr>
          <a:xfrm>
            <a:off x="7571351" y="3952740"/>
            <a:ext cx="4039455" cy="2001322"/>
          </a:xfrm>
          <a:prstGeom prst="rect">
            <a:avLst/>
          </a:prstGeom>
        </p:spPr>
      </p:pic>
      <p:sp>
        <p:nvSpPr>
          <p:cNvPr id="14" name="Oval 13">
            <a:extLst>
              <a:ext uri="{FF2B5EF4-FFF2-40B4-BE49-F238E27FC236}">
                <a16:creationId xmlns:a16="http://schemas.microsoft.com/office/drawing/2014/main" id="{C35155ED-5EF5-4D63-B997-B97FC6C1F3F6}"/>
              </a:ext>
            </a:extLst>
          </p:cNvPr>
          <p:cNvSpPr/>
          <p:nvPr/>
        </p:nvSpPr>
        <p:spPr>
          <a:xfrm>
            <a:off x="8220808" y="1345223"/>
            <a:ext cx="1397977" cy="263769"/>
          </a:xfrm>
          <a:prstGeom prst="ellipse">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6" name="Oval 15">
            <a:extLst>
              <a:ext uri="{FF2B5EF4-FFF2-40B4-BE49-F238E27FC236}">
                <a16:creationId xmlns:a16="http://schemas.microsoft.com/office/drawing/2014/main" id="{AAEEA0B9-0671-4442-9553-23E64B4968B0}"/>
              </a:ext>
            </a:extLst>
          </p:cNvPr>
          <p:cNvSpPr/>
          <p:nvPr/>
        </p:nvSpPr>
        <p:spPr>
          <a:xfrm>
            <a:off x="7860323" y="5029200"/>
            <a:ext cx="2118946" cy="342900"/>
          </a:xfrm>
          <a:prstGeom prst="ellipse">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70049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BEF0D-8F60-4B1E-A894-2769084EDAF8}"/>
              </a:ext>
            </a:extLst>
          </p:cNvPr>
          <p:cNvSpPr>
            <a:spLocks noGrp="1"/>
          </p:cNvSpPr>
          <p:nvPr>
            <p:ph type="title"/>
          </p:nvPr>
        </p:nvSpPr>
        <p:spPr/>
        <p:txBody>
          <a:bodyPr/>
          <a:lstStyle/>
          <a:p>
            <a:r>
              <a:rPr lang="en-GB" dirty="0"/>
              <a:t>Data abstraction</a:t>
            </a:r>
          </a:p>
        </p:txBody>
      </p:sp>
      <p:sp>
        <p:nvSpPr>
          <p:cNvPr id="3" name="Content Placeholder 2">
            <a:extLst>
              <a:ext uri="{FF2B5EF4-FFF2-40B4-BE49-F238E27FC236}">
                <a16:creationId xmlns:a16="http://schemas.microsoft.com/office/drawing/2014/main" id="{8D3D8CA2-9089-44F9-A85A-3A198C63F580}"/>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228723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17E3572-2DB8-42B2-A7DB-14C08CD8CE9F}"/>
              </a:ext>
            </a:extLst>
          </p:cNvPr>
          <p:cNvSpPr>
            <a:spLocks noGrp="1"/>
          </p:cNvSpPr>
          <p:nvPr>
            <p:ph type="title"/>
          </p:nvPr>
        </p:nvSpPr>
        <p:spPr>
          <a:xfrm>
            <a:off x="609906" y="702155"/>
            <a:ext cx="3568661" cy="1269713"/>
          </a:xfrm>
        </p:spPr>
        <p:txBody>
          <a:bodyPr>
            <a:normAutofit/>
          </a:bodyPr>
          <a:lstStyle/>
          <a:p>
            <a:r>
              <a:rPr lang="en-GB" dirty="0"/>
              <a:t>Version control tools</a:t>
            </a:r>
          </a:p>
        </p:txBody>
      </p:sp>
      <p:sp>
        <p:nvSpPr>
          <p:cNvPr id="13" name="Rectangle 12">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0A696875-0A4F-4B74-81CA-BE57ED01A4FA}"/>
              </a:ext>
            </a:extLst>
          </p:cNvPr>
          <p:cNvSpPr>
            <a:spLocks noGrp="1"/>
          </p:cNvSpPr>
          <p:nvPr>
            <p:ph idx="1"/>
          </p:nvPr>
        </p:nvSpPr>
        <p:spPr>
          <a:xfrm>
            <a:off x="609906" y="1250794"/>
            <a:ext cx="5019107" cy="3849966"/>
          </a:xfrm>
        </p:spPr>
        <p:txBody>
          <a:bodyPr>
            <a:normAutofit/>
          </a:bodyPr>
          <a:lstStyle/>
          <a:p>
            <a:pPr marL="0" indent="0">
              <a:buNone/>
            </a:pPr>
            <a:r>
              <a:rPr lang="en-US" dirty="0"/>
              <a:t>Every time the code was changed the records were updated and commented with what the change was. This allowed us to revert back to selected files incase of any errors (EG: File Corruption) This type of version control is called a Distributed Version Control System (DVS)</a:t>
            </a:r>
          </a:p>
          <a:p>
            <a:pPr marL="0" indent="0">
              <a:buNone/>
            </a:pPr>
            <a:r>
              <a:rPr lang="en-US" dirty="0"/>
              <a:t> </a:t>
            </a:r>
          </a:p>
        </p:txBody>
      </p:sp>
      <p:pic>
        <p:nvPicPr>
          <p:cNvPr id="4" name="Content Placeholder 3">
            <a:extLst>
              <a:ext uri="{FF2B5EF4-FFF2-40B4-BE49-F238E27FC236}">
                <a16:creationId xmlns:a16="http://schemas.microsoft.com/office/drawing/2014/main" id="{ED8165F4-391B-46E4-B719-3996610BC867}"/>
              </a:ext>
            </a:extLst>
          </p:cNvPr>
          <p:cNvPicPr>
            <a:picLocks noChangeAspect="1"/>
          </p:cNvPicPr>
          <p:nvPr/>
        </p:nvPicPr>
        <p:blipFill rotWithShape="1">
          <a:blip r:embed="rId2"/>
          <a:srcRect l="11848" t="6607" r="60924" b="8818"/>
          <a:stretch/>
        </p:blipFill>
        <p:spPr>
          <a:xfrm>
            <a:off x="5856786" y="406125"/>
            <a:ext cx="5949017" cy="5220233"/>
          </a:xfrm>
          <a:prstGeom prst="rect">
            <a:avLst/>
          </a:prstGeom>
        </p:spPr>
      </p:pic>
    </p:spTree>
    <p:extLst>
      <p:ext uri="{BB962C8B-B14F-4D97-AF65-F5344CB8AC3E}">
        <p14:creationId xmlns:p14="http://schemas.microsoft.com/office/powerpoint/2010/main" val="2422808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6686DB42-2EB9-4305-BD33-FDC54008264F}"/>
              </a:ext>
            </a:extLst>
          </p:cNvPr>
          <p:cNvSpPr>
            <a:spLocks noGrp="1"/>
          </p:cNvSpPr>
          <p:nvPr>
            <p:ph idx="1"/>
          </p:nvPr>
        </p:nvSpPr>
        <p:spPr>
          <a:xfrm>
            <a:off x="609906" y="1005839"/>
            <a:ext cx="4055400" cy="4969511"/>
          </a:xfrm>
        </p:spPr>
        <p:txBody>
          <a:bodyPr>
            <a:normAutofit/>
          </a:bodyPr>
          <a:lstStyle/>
          <a:p>
            <a:r>
              <a:rPr lang="en-US" dirty="0"/>
              <a:t>When files were “pushed” to the remote repository the changes made in that commit were shown. This allowed everyone to see who updated the file and what was updated in the file.</a:t>
            </a:r>
          </a:p>
          <a:p>
            <a:r>
              <a:rPr lang="en-US" dirty="0"/>
              <a:t>Even the smallest of changes to the file were checked over to ensure the program would work successfully and the code is as </a:t>
            </a:r>
            <a:r>
              <a:rPr lang="en-GB" dirty="0"/>
              <a:t>optimised and efficient</a:t>
            </a:r>
            <a:r>
              <a:rPr lang="en-US" dirty="0"/>
              <a:t> as possible.</a:t>
            </a:r>
          </a:p>
        </p:txBody>
      </p:sp>
      <p:pic>
        <p:nvPicPr>
          <p:cNvPr id="4" name="Content Placeholder 3">
            <a:extLst>
              <a:ext uri="{FF2B5EF4-FFF2-40B4-BE49-F238E27FC236}">
                <a16:creationId xmlns:a16="http://schemas.microsoft.com/office/drawing/2014/main" id="{6B1BB3CF-4E94-4E6B-86C2-18BBDC97DB04}"/>
              </a:ext>
            </a:extLst>
          </p:cNvPr>
          <p:cNvPicPr>
            <a:picLocks noChangeAspect="1"/>
          </p:cNvPicPr>
          <p:nvPr/>
        </p:nvPicPr>
        <p:blipFill rotWithShape="1">
          <a:blip r:embed="rId2"/>
          <a:srcRect l="11905" t="8970" r="62464" b="3805"/>
          <a:stretch/>
        </p:blipFill>
        <p:spPr>
          <a:xfrm>
            <a:off x="5279411" y="702156"/>
            <a:ext cx="5485041" cy="5273194"/>
          </a:xfrm>
          <a:prstGeom prst="rect">
            <a:avLst/>
          </a:prstGeom>
        </p:spPr>
      </p:pic>
    </p:spTree>
    <p:extLst>
      <p:ext uri="{BB962C8B-B14F-4D97-AF65-F5344CB8AC3E}">
        <p14:creationId xmlns:p14="http://schemas.microsoft.com/office/powerpoint/2010/main" val="218428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09484B50-F624-4275-9301-DF7882590668}"/>
              </a:ext>
            </a:extLst>
          </p:cNvPr>
          <p:cNvPicPr>
            <a:picLocks noChangeAspect="1"/>
          </p:cNvPicPr>
          <p:nvPr/>
        </p:nvPicPr>
        <p:blipFill rotWithShape="1">
          <a:blip r:embed="rId2"/>
          <a:srcRect l="4806" t="10444" r="70290" b="23762"/>
          <a:stretch/>
        </p:blipFill>
        <p:spPr>
          <a:xfrm>
            <a:off x="6291750" y="165803"/>
            <a:ext cx="5272125" cy="3934751"/>
          </a:xfrm>
          <a:prstGeom prst="rect">
            <a:avLst/>
          </a:prstGeom>
        </p:spPr>
      </p:pic>
      <p:cxnSp>
        <p:nvCxnSpPr>
          <p:cNvPr id="12" name="Straight Connector 11">
            <a:extLst>
              <a:ext uri="{FF2B5EF4-FFF2-40B4-BE49-F238E27FC236}">
                <a16:creationId xmlns:a16="http://schemas.microsoft.com/office/drawing/2014/main" id="{EEE3F140-02CB-4BBC-ABC0-8BF046C9D1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436050"/>
            <a:ext cx="0" cy="1645920"/>
          </a:xfrm>
          <a:prstGeom prst="line">
            <a:avLst/>
          </a:prstGeom>
          <a:ln w="19050">
            <a:solidFill>
              <a:srgbClr val="465359"/>
            </a:solidFill>
          </a:ln>
        </p:spPr>
        <p:style>
          <a:lnRef idx="1">
            <a:schemeClr val="accent1"/>
          </a:lnRef>
          <a:fillRef idx="0">
            <a:schemeClr val="accent1"/>
          </a:fillRef>
          <a:effectRef idx="0">
            <a:schemeClr val="accent1"/>
          </a:effectRef>
          <a:fontRef idx="minor">
            <a:schemeClr val="tx1"/>
          </a:fontRef>
        </p:style>
      </p:cxnSp>
      <p:pic>
        <p:nvPicPr>
          <p:cNvPr id="4" name="Picture 3" descr="A screenshot of a computer screen&#10;&#10;Description automatically generated">
            <a:extLst>
              <a:ext uri="{FF2B5EF4-FFF2-40B4-BE49-F238E27FC236}">
                <a16:creationId xmlns:a16="http://schemas.microsoft.com/office/drawing/2014/main" id="{F5F08624-9494-4D44-A689-816A958F959C}"/>
              </a:ext>
            </a:extLst>
          </p:cNvPr>
          <p:cNvPicPr>
            <a:picLocks noChangeAspect="1"/>
          </p:cNvPicPr>
          <p:nvPr/>
        </p:nvPicPr>
        <p:blipFill rotWithShape="1">
          <a:blip r:embed="rId3"/>
          <a:srcRect l="54870" t="10253" r="21311" b="26883"/>
          <a:stretch/>
        </p:blipFill>
        <p:spPr>
          <a:xfrm>
            <a:off x="447234" y="165803"/>
            <a:ext cx="5272125" cy="3934751"/>
          </a:xfrm>
          <a:prstGeom prst="rect">
            <a:avLst/>
          </a:prstGeom>
        </p:spPr>
      </p:pic>
      <p:sp>
        <p:nvSpPr>
          <p:cNvPr id="14" name="Rectangle 13">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8EA5DDF-3AD4-4AFD-86A0-513E849D8373}"/>
              </a:ext>
            </a:extLst>
          </p:cNvPr>
          <p:cNvSpPr>
            <a:spLocks noGrp="1"/>
          </p:cNvSpPr>
          <p:nvPr>
            <p:ph type="title"/>
          </p:nvPr>
        </p:nvSpPr>
        <p:spPr>
          <a:xfrm>
            <a:off x="679600" y="4596992"/>
            <a:ext cx="3353432" cy="1607013"/>
          </a:xfrm>
        </p:spPr>
        <p:txBody>
          <a:bodyPr anchor="ctr">
            <a:normAutofit/>
          </a:bodyPr>
          <a:lstStyle/>
          <a:p>
            <a:r>
              <a:rPr lang="en-GB">
                <a:solidFill>
                  <a:srgbClr val="FFFFFF"/>
                </a:solidFill>
              </a:rPr>
              <a:t>Program</a:t>
            </a:r>
          </a:p>
        </p:txBody>
      </p:sp>
      <p:sp>
        <p:nvSpPr>
          <p:cNvPr id="3" name="Content Placeholder 2">
            <a:extLst>
              <a:ext uri="{FF2B5EF4-FFF2-40B4-BE49-F238E27FC236}">
                <a16:creationId xmlns:a16="http://schemas.microsoft.com/office/drawing/2014/main" id="{E9C82538-4153-4911-8105-16B3FC6BA16F}"/>
              </a:ext>
            </a:extLst>
          </p:cNvPr>
          <p:cNvSpPr>
            <a:spLocks noGrp="1"/>
          </p:cNvSpPr>
          <p:nvPr>
            <p:ph idx="1"/>
          </p:nvPr>
        </p:nvSpPr>
        <p:spPr>
          <a:xfrm>
            <a:off x="2659309" y="4581687"/>
            <a:ext cx="8853091" cy="1607013"/>
          </a:xfrm>
        </p:spPr>
        <p:txBody>
          <a:bodyPr>
            <a:normAutofit fontScale="85000" lnSpcReduction="20000"/>
          </a:bodyPr>
          <a:lstStyle/>
          <a:p>
            <a:pPr marL="0" indent="0">
              <a:buNone/>
            </a:pPr>
            <a:r>
              <a:rPr lang="en-GB" dirty="0">
                <a:solidFill>
                  <a:srgbClr val="FFFFFF"/>
                </a:solidFill>
              </a:rPr>
              <a:t>Our program has implemented all the voting rules from the EU Council Voting Calculator: Qualified Majority, Reinforced Qualified Majority, Simple Majority and Unanimity</a:t>
            </a:r>
          </a:p>
          <a:p>
            <a:pPr marL="0" indent="0">
              <a:buNone/>
            </a:pPr>
            <a:r>
              <a:rPr lang="en-GB" dirty="0">
                <a:solidFill>
                  <a:srgbClr val="FFFFFF"/>
                </a:solidFill>
              </a:rPr>
              <a:t>Each voting rule has different parameters that need to be passed in order for the result to be approved, as seen these parameters were set in the code and adjusted for each voting rule: Qualified Majority needing greater than 15 states and these states need to have a population greater than 65%. If these parameters are passed then the result is approved. Otherwise, the result will be Rejected</a:t>
            </a:r>
          </a:p>
          <a:p>
            <a:pPr marL="0" indent="0">
              <a:buNone/>
            </a:pPr>
            <a:endParaRPr lang="en-GB" dirty="0">
              <a:solidFill>
                <a:srgbClr val="FFFFFF"/>
              </a:solidFill>
            </a:endParaRPr>
          </a:p>
        </p:txBody>
      </p:sp>
      <p:sp>
        <p:nvSpPr>
          <p:cNvPr id="6" name="Oval 5">
            <a:extLst>
              <a:ext uri="{FF2B5EF4-FFF2-40B4-BE49-F238E27FC236}">
                <a16:creationId xmlns:a16="http://schemas.microsoft.com/office/drawing/2014/main" id="{DA5D021C-AD11-438D-A6FC-7F2E169F73F5}"/>
              </a:ext>
            </a:extLst>
          </p:cNvPr>
          <p:cNvSpPr/>
          <p:nvPr/>
        </p:nvSpPr>
        <p:spPr>
          <a:xfrm>
            <a:off x="-180891" y="805344"/>
            <a:ext cx="3670711" cy="1693033"/>
          </a:xfrm>
          <a:prstGeom prst="ellipse">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218154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48C5E8CB-3009-4679-9A1A-C614DC0F95D0}"/>
              </a:ext>
            </a:extLst>
          </p:cNvPr>
          <p:cNvSpPr>
            <a:spLocks noGrp="1"/>
          </p:cNvSpPr>
          <p:nvPr>
            <p:ph idx="1"/>
          </p:nvPr>
        </p:nvSpPr>
        <p:spPr>
          <a:xfrm>
            <a:off x="591224" y="601200"/>
            <a:ext cx="3409782" cy="5624979"/>
          </a:xfrm>
        </p:spPr>
        <p:txBody>
          <a:bodyPr>
            <a:normAutofit/>
          </a:bodyPr>
          <a:lstStyle/>
          <a:p>
            <a:pPr marL="0" indent="0">
              <a:buNone/>
            </a:pPr>
            <a:r>
              <a:rPr lang="en-GB" dirty="0">
                <a:solidFill>
                  <a:srgbClr val="FFFFFF"/>
                </a:solidFill>
              </a:rPr>
              <a:t>This is the replica of the voting calculator presented in a Windows Form presentation</a:t>
            </a:r>
          </a:p>
          <a:p>
            <a:pPr marL="0" indent="0">
              <a:buNone/>
            </a:pPr>
            <a:r>
              <a:rPr lang="en-GB" dirty="0">
                <a:solidFill>
                  <a:srgbClr val="FFFFFF"/>
                </a:solidFill>
              </a:rPr>
              <a:t>Each country is listed along with their respective population percentage, each country has the choice of Yes, No and Abstain.</a:t>
            </a:r>
          </a:p>
          <a:p>
            <a:pPr marL="0" indent="0">
              <a:buNone/>
            </a:pPr>
            <a:r>
              <a:rPr lang="en-GB" dirty="0">
                <a:solidFill>
                  <a:srgbClr val="FFFFFF"/>
                </a:solidFill>
              </a:rPr>
              <a:t>The form also displays the Voting States with an active tally on how many countries voted Yes, No or Abstain, along with the voting population with the overall percentage.</a:t>
            </a:r>
          </a:p>
          <a:p>
            <a:pPr marL="0" indent="0">
              <a:buNone/>
            </a:pPr>
            <a:endParaRPr lang="en-GB" dirty="0">
              <a:solidFill>
                <a:srgbClr val="FFFFFF"/>
              </a:solidFill>
            </a:endParaRPr>
          </a:p>
        </p:txBody>
      </p:sp>
      <p:pic>
        <p:nvPicPr>
          <p:cNvPr id="4" name="Picture 3">
            <a:extLst>
              <a:ext uri="{FF2B5EF4-FFF2-40B4-BE49-F238E27FC236}">
                <a16:creationId xmlns:a16="http://schemas.microsoft.com/office/drawing/2014/main" id="{E05AD833-BD67-44CF-B608-8FF9FCD0373B}"/>
              </a:ext>
            </a:extLst>
          </p:cNvPr>
          <p:cNvPicPr>
            <a:picLocks noChangeAspect="1"/>
          </p:cNvPicPr>
          <p:nvPr/>
        </p:nvPicPr>
        <p:blipFill rotWithShape="1">
          <a:blip r:embed="rId2"/>
          <a:srcRect l="18989" t="24589" r="59021" b="28095"/>
          <a:stretch/>
        </p:blipFill>
        <p:spPr>
          <a:xfrm>
            <a:off x="4544467" y="1314644"/>
            <a:ext cx="6995359" cy="4252128"/>
          </a:xfrm>
          <a:prstGeom prst="rect">
            <a:avLst/>
          </a:prstGeom>
        </p:spPr>
      </p:pic>
    </p:spTree>
    <p:extLst>
      <p:ext uri="{BB962C8B-B14F-4D97-AF65-F5344CB8AC3E}">
        <p14:creationId xmlns:p14="http://schemas.microsoft.com/office/powerpoint/2010/main" val="206710753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568C9-78E0-4A8E-BDCF-5457C6F51B1E}"/>
              </a:ext>
            </a:extLst>
          </p:cNvPr>
          <p:cNvSpPr>
            <a:spLocks noGrp="1"/>
          </p:cNvSpPr>
          <p:nvPr>
            <p:ph type="title"/>
          </p:nvPr>
        </p:nvSpPr>
        <p:spPr>
          <a:xfrm>
            <a:off x="581192" y="1281533"/>
            <a:ext cx="11029615" cy="2147467"/>
          </a:xfrm>
        </p:spPr>
        <p:txBody>
          <a:bodyPr/>
          <a:lstStyle/>
          <a:p>
            <a:pPr algn="ctr"/>
            <a:r>
              <a:rPr lang="en-GB" dirty="0"/>
              <a:t>Object-orientated features</a:t>
            </a:r>
          </a:p>
        </p:txBody>
      </p:sp>
    </p:spTree>
    <p:extLst>
      <p:ext uri="{BB962C8B-B14F-4D97-AF65-F5344CB8AC3E}">
        <p14:creationId xmlns:p14="http://schemas.microsoft.com/office/powerpoint/2010/main" val="1363296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11BBDA-3668-46EB-8A73-B5C91938A085}"/>
              </a:ext>
            </a:extLst>
          </p:cNvPr>
          <p:cNvSpPr>
            <a:spLocks noGrp="1"/>
          </p:cNvSpPr>
          <p:nvPr>
            <p:ph type="title"/>
          </p:nvPr>
        </p:nvSpPr>
        <p:spPr>
          <a:xfrm>
            <a:off x="581192" y="800930"/>
            <a:ext cx="3568661" cy="2256390"/>
          </a:xfrm>
        </p:spPr>
        <p:txBody>
          <a:bodyPr anchor="ctr">
            <a:normAutofit/>
          </a:bodyPr>
          <a:lstStyle/>
          <a:p>
            <a:pPr algn="ctr"/>
            <a:r>
              <a:rPr lang="en-GB" dirty="0"/>
              <a:t>Class implementation</a:t>
            </a:r>
          </a:p>
        </p:txBody>
      </p:sp>
      <p:sp>
        <p:nvSpPr>
          <p:cNvPr id="23" name="Rectangle 22">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2E9FA92-482D-406F-B7FD-DE5F2F6BCA5D}"/>
              </a:ext>
            </a:extLst>
          </p:cNvPr>
          <p:cNvSpPr>
            <a:spLocks noGrp="1"/>
          </p:cNvSpPr>
          <p:nvPr>
            <p:ph idx="1"/>
          </p:nvPr>
        </p:nvSpPr>
        <p:spPr>
          <a:xfrm>
            <a:off x="4561870" y="800930"/>
            <a:ext cx="7183597" cy="2256390"/>
          </a:xfrm>
        </p:spPr>
        <p:txBody>
          <a:bodyPr>
            <a:normAutofit/>
          </a:bodyPr>
          <a:lstStyle/>
          <a:p>
            <a:pPr marL="0" indent="0">
              <a:buNone/>
            </a:pPr>
            <a:r>
              <a:rPr lang="en-GB" dirty="0"/>
              <a:t>In our code the class was named VotingCalculator : Form. The class had a public access modifier so any class can use or create an instance of this class. Within this class held all the code for the Voting Calculator Form. The class was declared within the namespace ‘VotingCalculator’.</a:t>
            </a:r>
          </a:p>
        </p:txBody>
      </p:sp>
      <p:pic>
        <p:nvPicPr>
          <p:cNvPr id="4" name="Picture 3" descr="A screenshot of a computer screen&#10;&#10;Description automatically generated">
            <a:extLst>
              <a:ext uri="{FF2B5EF4-FFF2-40B4-BE49-F238E27FC236}">
                <a16:creationId xmlns:a16="http://schemas.microsoft.com/office/drawing/2014/main" id="{9F6FDBA7-DD80-4AE1-A1A7-04A2C90B3D26}"/>
              </a:ext>
            </a:extLst>
          </p:cNvPr>
          <p:cNvPicPr>
            <a:picLocks noChangeAspect="1"/>
          </p:cNvPicPr>
          <p:nvPr/>
        </p:nvPicPr>
        <p:blipFill rotWithShape="1">
          <a:blip r:embed="rId2"/>
          <a:srcRect l="50000" b="5144"/>
          <a:stretch/>
        </p:blipFill>
        <p:spPr>
          <a:xfrm>
            <a:off x="581192" y="3306053"/>
            <a:ext cx="5685240" cy="3046926"/>
          </a:xfrm>
          <a:prstGeom prst="rect">
            <a:avLst/>
          </a:prstGeom>
        </p:spPr>
      </p:pic>
      <p:pic>
        <p:nvPicPr>
          <p:cNvPr id="15" name="Picture 14" descr="A screenshot of a computer screen&#10;&#10;Description automatically generated">
            <a:extLst>
              <a:ext uri="{FF2B5EF4-FFF2-40B4-BE49-F238E27FC236}">
                <a16:creationId xmlns:a16="http://schemas.microsoft.com/office/drawing/2014/main" id="{F8F8C22E-3E22-4081-8680-B5EF04D2A8CF}"/>
              </a:ext>
            </a:extLst>
          </p:cNvPr>
          <p:cNvPicPr>
            <a:picLocks noChangeAspect="1"/>
          </p:cNvPicPr>
          <p:nvPr/>
        </p:nvPicPr>
        <p:blipFill rotWithShape="1">
          <a:blip r:embed="rId2"/>
          <a:srcRect l="51677" t="10671" r="24383" b="38358"/>
          <a:stretch/>
        </p:blipFill>
        <p:spPr>
          <a:xfrm>
            <a:off x="6490632" y="3289597"/>
            <a:ext cx="5120176" cy="3046927"/>
          </a:xfrm>
          <a:prstGeom prst="rect">
            <a:avLst/>
          </a:prstGeom>
        </p:spPr>
      </p:pic>
      <p:sp>
        <p:nvSpPr>
          <p:cNvPr id="6" name="Oval 5">
            <a:extLst>
              <a:ext uri="{FF2B5EF4-FFF2-40B4-BE49-F238E27FC236}">
                <a16:creationId xmlns:a16="http://schemas.microsoft.com/office/drawing/2014/main" id="{80EFE5D3-377E-45F4-A054-CA024CF36109}"/>
              </a:ext>
            </a:extLst>
          </p:cNvPr>
          <p:cNvSpPr/>
          <p:nvPr/>
        </p:nvSpPr>
        <p:spPr>
          <a:xfrm>
            <a:off x="6847624" y="3490546"/>
            <a:ext cx="2182076" cy="404446"/>
          </a:xfrm>
          <a:prstGeom prst="ellipse">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909131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C22E85-912B-4C82-BACB-9CCCB9446EA1}"/>
              </a:ext>
            </a:extLst>
          </p:cNvPr>
          <p:cNvSpPr>
            <a:spLocks noGrp="1"/>
          </p:cNvSpPr>
          <p:nvPr>
            <p:ph type="title"/>
          </p:nvPr>
        </p:nvSpPr>
        <p:spPr>
          <a:xfrm>
            <a:off x="581192" y="800930"/>
            <a:ext cx="3568661" cy="2256390"/>
          </a:xfrm>
        </p:spPr>
        <p:txBody>
          <a:bodyPr anchor="ctr">
            <a:normAutofit/>
          </a:bodyPr>
          <a:lstStyle/>
          <a:p>
            <a:r>
              <a:rPr lang="en-GB" dirty="0"/>
              <a:t>Object instantiations</a:t>
            </a:r>
          </a:p>
        </p:txBody>
      </p:sp>
      <p:sp>
        <p:nvSpPr>
          <p:cNvPr id="18" name="Rectangle 17">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95C536B4-FF1D-43D8-81F5-3A47F25728B7}"/>
              </a:ext>
            </a:extLst>
          </p:cNvPr>
          <p:cNvSpPr>
            <a:spLocks noGrp="1"/>
          </p:cNvSpPr>
          <p:nvPr>
            <p:ph idx="1"/>
          </p:nvPr>
        </p:nvSpPr>
        <p:spPr>
          <a:xfrm>
            <a:off x="4561870" y="800930"/>
            <a:ext cx="7183597" cy="2256390"/>
          </a:xfrm>
        </p:spPr>
        <p:txBody>
          <a:bodyPr>
            <a:normAutofit/>
          </a:bodyPr>
          <a:lstStyle/>
          <a:p>
            <a:pPr marL="0" indent="0">
              <a:buNone/>
            </a:pPr>
            <a:r>
              <a:rPr lang="en-GB" dirty="0"/>
              <a:t>In our code we have an object instantiation that takes all the EU countries into a Dictionary along with the countries' population which is stored as a ‘double’. This data is then used for the Form where the ‘</a:t>
            </a:r>
            <a:r>
              <a:rPr lang="en-GB" dirty="0" err="1"/>
              <a:t>comboBox</a:t>
            </a:r>
            <a:r>
              <a:rPr lang="en-GB" dirty="0"/>
              <a:t>’ is the ‘Box’ where each of the countries are on the form.</a:t>
            </a:r>
          </a:p>
        </p:txBody>
      </p:sp>
      <p:pic>
        <p:nvPicPr>
          <p:cNvPr id="4" name="Picture 3" descr="A screenshot of a computer screen&#10;&#10;Description automatically generated">
            <a:extLst>
              <a:ext uri="{FF2B5EF4-FFF2-40B4-BE49-F238E27FC236}">
                <a16:creationId xmlns:a16="http://schemas.microsoft.com/office/drawing/2014/main" id="{8011192E-C805-492F-9578-40D536D1A226}"/>
              </a:ext>
            </a:extLst>
          </p:cNvPr>
          <p:cNvPicPr>
            <a:picLocks noChangeAspect="1"/>
          </p:cNvPicPr>
          <p:nvPr/>
        </p:nvPicPr>
        <p:blipFill rotWithShape="1">
          <a:blip r:embed="rId2"/>
          <a:srcRect l="50000" b="5144"/>
          <a:stretch/>
        </p:blipFill>
        <p:spPr>
          <a:xfrm>
            <a:off x="446533" y="3057320"/>
            <a:ext cx="5685240" cy="3046926"/>
          </a:xfrm>
          <a:prstGeom prst="rect">
            <a:avLst/>
          </a:prstGeom>
        </p:spPr>
      </p:pic>
      <p:pic>
        <p:nvPicPr>
          <p:cNvPr id="12" name="Picture 11" descr="A screenshot of a computer screen&#10;&#10;Description automatically generated">
            <a:extLst>
              <a:ext uri="{FF2B5EF4-FFF2-40B4-BE49-F238E27FC236}">
                <a16:creationId xmlns:a16="http://schemas.microsoft.com/office/drawing/2014/main" id="{D013DDD0-B835-4EB1-AAEB-3376A4CA8311}"/>
              </a:ext>
            </a:extLst>
          </p:cNvPr>
          <p:cNvPicPr>
            <a:picLocks noChangeAspect="1"/>
          </p:cNvPicPr>
          <p:nvPr/>
        </p:nvPicPr>
        <p:blipFill rotWithShape="1">
          <a:blip r:embed="rId2"/>
          <a:srcRect l="51697" t="28029" r="12732" b="15858"/>
          <a:stretch/>
        </p:blipFill>
        <p:spPr>
          <a:xfrm>
            <a:off x="6328067" y="3317885"/>
            <a:ext cx="5667638" cy="2525795"/>
          </a:xfrm>
          <a:prstGeom prst="rect">
            <a:avLst/>
          </a:prstGeom>
        </p:spPr>
      </p:pic>
      <p:sp>
        <p:nvSpPr>
          <p:cNvPr id="5" name="Oval 4">
            <a:extLst>
              <a:ext uri="{FF2B5EF4-FFF2-40B4-BE49-F238E27FC236}">
                <a16:creationId xmlns:a16="http://schemas.microsoft.com/office/drawing/2014/main" id="{2DA166ED-54B6-4E3C-B11C-CEAF409FFE39}"/>
              </a:ext>
            </a:extLst>
          </p:cNvPr>
          <p:cNvSpPr/>
          <p:nvPr/>
        </p:nvSpPr>
        <p:spPr>
          <a:xfrm>
            <a:off x="6682154" y="3613638"/>
            <a:ext cx="2479732" cy="378070"/>
          </a:xfrm>
          <a:prstGeom prst="ellipse">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275545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9BD907-ABF8-4C7E-9E6A-1F236A6990F5}"/>
              </a:ext>
            </a:extLst>
          </p:cNvPr>
          <p:cNvSpPr>
            <a:spLocks noGrp="1"/>
          </p:cNvSpPr>
          <p:nvPr>
            <p:ph type="title"/>
          </p:nvPr>
        </p:nvSpPr>
        <p:spPr>
          <a:xfrm>
            <a:off x="581192" y="800930"/>
            <a:ext cx="3568661" cy="2256390"/>
          </a:xfrm>
        </p:spPr>
        <p:txBody>
          <a:bodyPr anchor="ctr">
            <a:normAutofit/>
          </a:bodyPr>
          <a:lstStyle/>
          <a:p>
            <a:r>
              <a:rPr lang="en-GB" dirty="0"/>
              <a:t>Method Calling</a:t>
            </a:r>
          </a:p>
        </p:txBody>
      </p:sp>
      <p:sp>
        <p:nvSpPr>
          <p:cNvPr id="11" name="Rectangle 10">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EC821676-64FF-448C-AC62-4A658101AEE9}"/>
              </a:ext>
            </a:extLst>
          </p:cNvPr>
          <p:cNvSpPr>
            <a:spLocks noGrp="1"/>
          </p:cNvSpPr>
          <p:nvPr>
            <p:ph idx="1"/>
          </p:nvPr>
        </p:nvSpPr>
        <p:spPr>
          <a:xfrm>
            <a:off x="4561870" y="674784"/>
            <a:ext cx="7183597" cy="2256390"/>
          </a:xfrm>
        </p:spPr>
        <p:txBody>
          <a:bodyPr>
            <a:normAutofit/>
          </a:bodyPr>
          <a:lstStyle/>
          <a:p>
            <a:r>
              <a:rPr lang="en-GB" dirty="0"/>
              <a:t>Within the code many methods were made, these methods give objects behaviours. The screenshots show that the first method created “Voting()”, doesn’t have any arguments as no value is being returned, this method holds all the data including the dictionary of all the countries, state variables and all the If/Else conditions. One of the methods below in particular calls the method “Voting” which doesn’t return any values. Once called this method runs all of the data within it.</a:t>
            </a:r>
          </a:p>
        </p:txBody>
      </p:sp>
      <p:pic>
        <p:nvPicPr>
          <p:cNvPr id="5" name="Picture 4">
            <a:extLst>
              <a:ext uri="{FF2B5EF4-FFF2-40B4-BE49-F238E27FC236}">
                <a16:creationId xmlns:a16="http://schemas.microsoft.com/office/drawing/2014/main" id="{8DD72446-3E61-48C0-B361-4FCFDAE7FBF4}"/>
              </a:ext>
            </a:extLst>
          </p:cNvPr>
          <p:cNvPicPr>
            <a:picLocks noChangeAspect="1"/>
          </p:cNvPicPr>
          <p:nvPr/>
        </p:nvPicPr>
        <p:blipFill rotWithShape="1">
          <a:blip r:embed="rId2"/>
          <a:srcRect t="8314" r="70730" b="34196"/>
          <a:stretch/>
        </p:blipFill>
        <p:spPr>
          <a:xfrm>
            <a:off x="146282" y="3057320"/>
            <a:ext cx="5430396" cy="2999749"/>
          </a:xfrm>
          <a:prstGeom prst="rect">
            <a:avLst/>
          </a:prstGeom>
        </p:spPr>
      </p:pic>
      <p:pic>
        <p:nvPicPr>
          <p:cNvPr id="6" name="Picture 5">
            <a:extLst>
              <a:ext uri="{FF2B5EF4-FFF2-40B4-BE49-F238E27FC236}">
                <a16:creationId xmlns:a16="http://schemas.microsoft.com/office/drawing/2014/main" id="{D5286AE7-4200-4054-8CD1-A02674036ED1}"/>
              </a:ext>
            </a:extLst>
          </p:cNvPr>
          <p:cNvPicPr>
            <a:picLocks noChangeAspect="1"/>
          </p:cNvPicPr>
          <p:nvPr/>
        </p:nvPicPr>
        <p:blipFill rotWithShape="1">
          <a:blip r:embed="rId3"/>
          <a:srcRect l="1264" t="21556" r="76717" b="34197"/>
          <a:stretch/>
        </p:blipFill>
        <p:spPr>
          <a:xfrm>
            <a:off x="6157870" y="3057319"/>
            <a:ext cx="5308009" cy="2999750"/>
          </a:xfrm>
          <a:prstGeom prst="rect">
            <a:avLst/>
          </a:prstGeom>
        </p:spPr>
      </p:pic>
      <p:sp>
        <p:nvSpPr>
          <p:cNvPr id="7" name="Oval 6">
            <a:extLst>
              <a:ext uri="{FF2B5EF4-FFF2-40B4-BE49-F238E27FC236}">
                <a16:creationId xmlns:a16="http://schemas.microsoft.com/office/drawing/2014/main" id="{A22EE757-94CE-43B7-9415-45F7AA27CB32}"/>
              </a:ext>
            </a:extLst>
          </p:cNvPr>
          <p:cNvSpPr/>
          <p:nvPr/>
        </p:nvSpPr>
        <p:spPr>
          <a:xfrm>
            <a:off x="726121" y="4180114"/>
            <a:ext cx="841422" cy="464457"/>
          </a:xfrm>
          <a:prstGeom prst="ellipse">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655240665"/>
      </p:ext>
    </p:extLst>
  </p:cSld>
  <p:clrMapOvr>
    <a:masterClrMapping/>
  </p:clrMapOvr>
</p:sld>
</file>

<file path=ppt/theme/theme1.xml><?xml version="1.0" encoding="utf-8"?>
<a:theme xmlns:a="http://schemas.openxmlformats.org/drawingml/2006/main" name="DividendVTI">
  <a:themeElements>
    <a:clrScheme name="Office">
      <a:dk1>
        <a:srgbClr val="000000"/>
      </a:dk1>
      <a:lt1>
        <a:srgbClr val="FFFFFF"/>
      </a:lt1>
      <a:dk2>
        <a:srgbClr val="2E3948"/>
      </a:dk2>
      <a:lt2>
        <a:srgbClr val="E7E6E6"/>
      </a:lt2>
      <a:accent1>
        <a:srgbClr val="5A82CB"/>
      </a:accent1>
      <a:accent2>
        <a:srgbClr val="ED7D31"/>
      </a:accent2>
      <a:accent3>
        <a:srgbClr val="A3A3A3"/>
      </a:accent3>
      <a:accent4>
        <a:srgbClr val="CF9B00"/>
      </a:accent4>
      <a:accent5>
        <a:srgbClr val="5B9BD5"/>
      </a:accent5>
      <a:accent6>
        <a:srgbClr val="70AD47"/>
      </a:accent6>
      <a:hlink>
        <a:srgbClr val="D26012"/>
      </a:hlink>
      <a:folHlink>
        <a:srgbClr val="A9718D"/>
      </a:folHlink>
    </a:clrScheme>
    <a:fontScheme name="Dividend">
      <a:majorFont>
        <a:latin typeface="Arial Nova Ligh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ova Ligh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16</TotalTime>
  <Words>662</Words>
  <Application>Microsoft Office PowerPoint</Application>
  <PresentationFormat>Widescreen</PresentationFormat>
  <Paragraphs>24</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 Nova Light</vt:lpstr>
      <vt:lpstr>Wingdings 2</vt:lpstr>
      <vt:lpstr>DividendVTI</vt:lpstr>
      <vt:lpstr>C# European Council Voting Calculator Replica</vt:lpstr>
      <vt:lpstr>Version control tools</vt:lpstr>
      <vt:lpstr>PowerPoint Presentation</vt:lpstr>
      <vt:lpstr>Program</vt:lpstr>
      <vt:lpstr>PowerPoint Presentation</vt:lpstr>
      <vt:lpstr>Object-orientated features</vt:lpstr>
      <vt:lpstr>Class implementation</vt:lpstr>
      <vt:lpstr>Object instantiations</vt:lpstr>
      <vt:lpstr>Method Calling</vt:lpstr>
      <vt:lpstr>Object-orientated design/programming</vt:lpstr>
      <vt:lpstr>Data encapsulation</vt:lpstr>
      <vt:lpstr>Data abstraction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 European Council Voting Calculator Replica</dc:title>
  <dc:creator>Zak Hargreaves</dc:creator>
  <cp:lastModifiedBy>Zak Hargreaves</cp:lastModifiedBy>
  <cp:revision>2</cp:revision>
  <dcterms:created xsi:type="dcterms:W3CDTF">2020-02-20T23:30:40Z</dcterms:created>
  <dcterms:modified xsi:type="dcterms:W3CDTF">2020-02-20T23:46:57Z</dcterms:modified>
</cp:coreProperties>
</file>